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7" r:id="rId21"/>
    <p:sldId id="288" r:id="rId22"/>
    <p:sldId id="272" r:id="rId23"/>
    <p:sldId id="273" r:id="rId24"/>
    <p:sldId id="274" r:id="rId25"/>
    <p:sldId id="276" r:id="rId26"/>
    <p:sldId id="277" r:id="rId27"/>
    <p:sldId id="283" r:id="rId28"/>
    <p:sldId id="280" r:id="rId29"/>
    <p:sldId id="278" r:id="rId30"/>
    <p:sldId id="28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660"/>
  </p:normalViewPr>
  <p:slideViewPr>
    <p:cSldViewPr>
      <p:cViewPr>
        <p:scale>
          <a:sx n="64" d="100"/>
          <a:sy n="64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l-PL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l-PL"/>
              <a:t>Kliknij, aby edytować styl wzorca podtytułu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l-PL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l-PL" smtClean="0"/>
              <a:t>Kliknij, aby edytować styl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media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l-P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l-PL"/>
            </a:lvl1pPr>
          </a:lstStyle>
          <a:p>
            <a:pPr eaLnBrk="1" latinLnBrk="0" hangingPunct="1"/>
            <a:r>
              <a:rPr lang="pl-PL" dirty="0" smtClean="0"/>
              <a:t>Kliknij ikonę, aby dodać multimedia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l-P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 dirty="0" smtClean="0"/>
              <a:t>Kliknij ikonę, aby dodać obraz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tekst pion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l-PL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    Kliknij, aby edytować styl wzorca tytułów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u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l-PL" sz="3000" b="1" cap="al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l-PL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dirty="0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l-PL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: wyróżnie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l-PL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l-P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lko tytuł: wyróżnie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l-PL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l-PL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z tekst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l-PL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l-PL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l-PL"/>
              <a:t>Kliknij, aby edytować styl wzorca podtytułu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l-PL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l-PL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l-PL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l-PL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l-PL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89B-032B-444F-BFE8-AC0B14A9E923}" type="datetimeFigureOut">
              <a:rPr lang="pl-PL" smtClean="0"/>
              <a:t>2013-03-23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F2AE-F1C0-4C96-99CB-389B53867CC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Termowizja%20z%20zewn&#261;trz%20ul.Tuwima.pdf" TargetMode="External"/><Relationship Id="rId2" Type="http://schemas.openxmlformats.org/officeDocument/2006/relationships/hyperlink" Target="Termowizja%20wewn&#261;trz%20ul.%20Tuwim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3851920" y="548680"/>
            <a:ext cx="5105400" cy="1416269"/>
          </a:xfrm>
        </p:spPr>
        <p:txBody>
          <a:bodyPr/>
          <a:lstStyle/>
          <a:p>
            <a:pPr algn="ctr"/>
            <a:r>
              <a:rPr lang="pl-PL" b="1" dirty="0" smtClean="0"/>
              <a:t>„Uciekające </a:t>
            </a:r>
            <a:r>
              <a:rPr lang="pl-PL" b="1" dirty="0"/>
              <a:t>ciepło” </a:t>
            </a:r>
            <a:r>
              <a:rPr lang="pl-PL" b="1" dirty="0" smtClean="0"/>
              <a:t>Tuwima </a:t>
            </a:r>
          </a:p>
          <a:p>
            <a:pPr algn="ctr"/>
            <a:r>
              <a:rPr lang="pl-PL" dirty="0" smtClean="0"/>
              <a:t> Analiza </a:t>
            </a:r>
            <a:r>
              <a:rPr lang="pl-PL" dirty="0"/>
              <a:t>ciepłownicza budynku szkolnego przy ul. Tuwima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6344" y="2564904"/>
            <a:ext cx="5113728" cy="2464296"/>
          </a:xfrm>
        </p:spPr>
        <p:txBody>
          <a:bodyPr>
            <a:normAutofit/>
          </a:bodyPr>
          <a:lstStyle/>
          <a:p>
            <a:r>
              <a:rPr lang="pl-PL" sz="2800" dirty="0"/>
              <a:t>Zespół Szkół Zawodowych im. Powstańców Wielkopolskich w Gostyniu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TO JEST PODCZERWIEŃ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Każde ciało o temperaturze większej od zera bezwzględnego emituje promieniowanie cieplne. Już w temperaturze kilku kelwinów ciała emitują promieniowanie elektromagnetyczne w zakresie dalekiej podczerwieni, ciała o temperaturze pokojowej emitują najwięcej promieniowania o długości fali rzędu 10 </a:t>
            </a:r>
            <a:r>
              <a:rPr lang="pl-PL" dirty="0" err="1"/>
              <a:t>μm</a:t>
            </a:r>
            <a:r>
              <a:rPr lang="pl-PL" dirty="0"/>
              <a:t>. Przedmioty cieplejsze emitują więcej promieniowania i o mniejszej długości, co pozwala na ich łatwe wykrycie.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1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TO JEST TERMOWIZJA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Termowizja</a:t>
            </a:r>
            <a:r>
              <a:rPr lang="pl-PL" dirty="0"/>
              <a:t> jest jedną z metod diagnostyki obiektów polegającej na pomiarze promieniowania w paśmie podczerwieni.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Efektem </a:t>
            </a:r>
            <a:r>
              <a:rPr lang="pl-PL" dirty="0"/>
              <a:t>takiego pomiaru jest obraz widzialny rozkładu temperatury na powierzchni obiektu mierzonego zwanego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termogramem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5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TO JEST 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TERMOGRAFIA?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Termografia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/>
              <a:t> </a:t>
            </a:r>
            <a:r>
              <a:rPr lang="pl-PL" dirty="0"/>
              <a:t>jest najpopularniejszą metodą bezkontaktowego obrazowania i rejestrowania w postaci termografów (termogramów), rozkładu temperatury na obiektach, wykorzystując detekcję promieniowania podczerwonego IR </a:t>
            </a:r>
          </a:p>
        </p:txBody>
      </p:sp>
    </p:spTree>
    <p:extLst>
      <p:ext uri="{BB962C8B-B14F-4D97-AF65-F5344CB8AC3E}">
        <p14:creationId xmlns:p14="http://schemas.microsoft.com/office/powerpoint/2010/main" val="10948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7543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Badania kamerą termowizyjną mają na celu ocenę izolacyjności cieplnej budynku. Każde ciało emituje promieniowanie podczerwone (cieplne), którego natężenie jest proporcjonalne do temperatury tego ciała. Kamera termowizyjna rejestruje to promieniowanie w postaci obrazu cyfrowego. Jej zastosowanie na potrzeby badań izolacyjności cieplnej umożliwia zidentyfikowanie wad termicznych budynku - miejsc w których straty ciepła, a zarazem temperatura powierzchni przegród są wysokie. Wady termiczne mogą wynikać z zastosowanych rozwiązań projektowych lub z niewłaściwie wykonanych robót budowlanych.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CZYM POLEGA BADANIE KAMERĄ TERMOWIZYJNĄ?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8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798579"/>
            <a:ext cx="8229600" cy="432758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dirty="0"/>
              <a:t>Badania termowizyjne pozwalają na zlokalizowanie mostków cieplnych w budynku oraz na staranne zaplanowanie działań termomodernizacyjnych mających na celu ograniczenie strat ciepła.</a:t>
            </a:r>
            <a:br>
              <a:rPr lang="pl-PL" dirty="0"/>
            </a:br>
            <a:r>
              <a:rPr lang="pl-PL" dirty="0"/>
              <a:t>Badania termowizyjne budynków oddawanych do użytkowania pozwalają ocenić jakość wykonanych robót budowlanych. Umożliwiają również ocenę zastosowanych rozwiązań projektowych mających na celu ograniczenie strat ciepła i wyciągnięcie wniosków na następne projekty.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85377" y="44253"/>
            <a:ext cx="81732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 WYKONYWANIA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BADAŃ TERMOWIZYJNYCH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pl-PL" dirty="0"/>
          </a:p>
          <a:p>
            <a:r>
              <a:rPr lang="pl-PL" dirty="0"/>
              <a:t>przegląd dokumentacji technicznej budynku,</a:t>
            </a:r>
          </a:p>
          <a:p>
            <a:r>
              <a:rPr lang="pl-PL" dirty="0"/>
              <a:t>wizję lokalną (badanie termowizyjne),</a:t>
            </a:r>
          </a:p>
          <a:p>
            <a:r>
              <a:rPr lang="pl-PL" dirty="0"/>
              <a:t>analizę zgłaszanych uwag,</a:t>
            </a:r>
          </a:p>
          <a:p>
            <a:r>
              <a:rPr lang="pl-PL" dirty="0"/>
              <a:t>rejestrację miejsc występowania wad termicznych,</a:t>
            </a:r>
          </a:p>
          <a:p>
            <a:r>
              <a:rPr lang="pl-PL" dirty="0"/>
              <a:t>opis i analizę wykonanych termogramów,</a:t>
            </a:r>
          </a:p>
          <a:p>
            <a:r>
              <a:rPr lang="pl-PL" dirty="0"/>
              <a:t>podsumowanie i wnioski.</a:t>
            </a:r>
          </a:p>
          <a:p>
            <a:pPr marL="11430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46798" y="0"/>
            <a:ext cx="6185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ZAKRES EKSPERTYZY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OBEJMUJE: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1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27276" y="59243"/>
            <a:ext cx="6854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ZDJĘCIA Z REALIZACJI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PRACY KONKURSOWEJ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13569"/>
            <a:ext cx="5418271" cy="406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17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54" y="1768439"/>
            <a:ext cx="5609596" cy="420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107504" y="32851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ZDJĘCIA Z REALIZACJI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PRACY KONKURSOWEJ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4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56948"/>
            <a:ext cx="5753612" cy="431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1259632" y="0"/>
            <a:ext cx="6854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ZDJĘCIA Z REALIZACJI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PRACY KONKURSOWEJ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6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38183"/>
            <a:ext cx="5753612" cy="431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0" y="287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ZDJĘCIA Z REALIZACJI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PRACY KONKURSOWEJ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9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realizowany jest przez firmę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DC Edukacja Sp. z o.o.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partnerstwie z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Wielkopolską Agencją Zarządzania Energią Sp. z o.o.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jest współfinansowany przez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Unię Europejską w ramach Programu Operacyjnego Kapitał Ludzki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Priorytet IX: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Rozwój wykształcenia i kompetencji w regionach,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Działanie 9.2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Podniesienie atrakcyjności i jakości szkolnictwa zawodowego. </a:t>
            </a:r>
          </a:p>
          <a:p>
            <a:pPr marL="0" indent="0" algn="ctr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2" name="Obraz 11" descr="http://www.oze.otwartaszkola.edu.pl/portals/0/LOGOO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010469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8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i jak badaliśmy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4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0095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Budynek szkolny – 21 lutego 2013, godz. 15:30-17:00, </a:t>
                </a:r>
              </a:p>
              <a:p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WARUNKI ZEWNĘTRZNE W DNIU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INSPEKCJI: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Temperatura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: -4</a:t>
                </a:r>
                <a14:m>
                  <m:oMath xmlns:m="http://schemas.openxmlformats.org/officeDocument/2006/math">
                    <m:r>
                      <a:rPr lang="pl-PL" sz="2400" b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m:t>℃</m:t>
                    </m:r>
                  </m:oMath>
                </a14:m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;. Wilgotność: powyżej 40 %; Wiatr: 10 km/h </a:t>
                </a:r>
                <a:r>
                  <a:rPr lang="pl-PL" sz="2400" dirty="0" err="1">
                    <a:solidFill>
                      <a:schemeClr val="tx2">
                        <a:lumMod val="75000"/>
                      </a:schemeClr>
                    </a:solidFill>
                  </a:rPr>
                  <a:t>PdZach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; Ciśnienie: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1021hPa; Niebo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całkowicie zachmurzone</a:t>
                </a:r>
              </a:p>
              <a:p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WARUNKI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WEWNĘTRZNE </a:t>
                </a:r>
                <a:r>
                  <a:rPr lang="pl-PL" sz="2400">
                    <a:solidFill>
                      <a:schemeClr val="tx2">
                        <a:lumMod val="75000"/>
                      </a:schemeClr>
                    </a:solidFill>
                  </a:rPr>
                  <a:t>W </a:t>
                </a:r>
                <a:r>
                  <a:rPr lang="pl-PL" sz="2400" smtClean="0">
                    <a:solidFill>
                      <a:schemeClr val="tx2">
                        <a:lumMod val="75000"/>
                      </a:schemeClr>
                    </a:solidFill>
                  </a:rPr>
                  <a:t>BUDYNKU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W DNIU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INSPEKCJI: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Temperatura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: +19</a:t>
                </a:r>
                <a14:m>
                  <m:oMath xmlns:m="http://schemas.openxmlformats.org/officeDocument/2006/math">
                    <m:r>
                      <a:rPr lang="pl-PL" sz="2400" b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m:t>℃</m:t>
                    </m:r>
                  </m:oMath>
                </a14:m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; Wilgotność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ok.40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</a:rPr>
                  <a:t>%. </a:t>
                </a:r>
              </a:p>
              <a:p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Współczynnik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emisyjności – bardzo ważny parametr. Odpowiednio ustawiony na zewnątrz: dla tynku, wewnątrz: dla farby.</a:t>
                </a:r>
              </a:p>
              <a:p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Temperatura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otoczenia (temperatura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odbitego tła,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temperatura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radiacyjna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otoczenia)- jest zawsze mniejsza od temperatury powietrza o ok. 3 stopnie</a:t>
                </a:r>
              </a:p>
              <a:p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Temperatura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powietrza- </a:t>
                </a:r>
                <a:r>
                  <a:rPr lang="pl-PL" sz="2400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to temperatura  powietrza między obiektem a obiektywem kamery oraz temperatura </a:t>
                </a:r>
                <a:r>
                  <a:rPr lang="pl-PL" sz="2400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obiektywu.</a:t>
                </a:r>
              </a:p>
              <a:p>
                <a:pPr marL="0" indent="0">
                  <a:buNone/>
                </a:pPr>
                <a:r>
                  <a:rPr lang="pl-PL" sz="2400" i="1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P</a:t>
                </a:r>
                <a:r>
                  <a:rPr lang="pl-PL" sz="2400" i="1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o </a:t>
                </a:r>
                <a:r>
                  <a:rPr lang="pl-PL" sz="2400" i="1" dirty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zmianie warunków środowiskowych - np. po wyjściu na zewnątrz zimą, nie wystarczy zmienić parametrów, trzeba kamerę kilka minut </a:t>
                </a:r>
                <a:r>
                  <a:rPr lang="pl-PL" sz="2400" i="1" dirty="0" smtClean="0">
                    <a:solidFill>
                      <a:schemeClr val="tx2">
                        <a:lumMod val="75000"/>
                      </a:schemeClr>
                    </a:solidFill>
                    <a:ea typeface="Arial Unicode MS" pitchFamily="34" charset="-128"/>
                    <a:cs typeface="Arial Unicode MS" pitchFamily="34" charset="-128"/>
                  </a:rPr>
                  <a:t>zaaklimatyzować.</a:t>
                </a:r>
                <a:endParaRPr lang="pl-PL" sz="2400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009531"/>
              </a:xfrm>
              <a:blipFill rotWithShape="1">
                <a:blip r:embed="rId2"/>
                <a:stretch>
                  <a:fillRect l="-1000" t="-1420" r="-16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1" name="Picture 189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972763"/>
            <a:ext cx="3067050" cy="27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2" name="Picture 1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96338"/>
            <a:ext cx="30670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3" name="Picture 18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" y="884531"/>
            <a:ext cx="91423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94" name="Prostokąt 5993"/>
          <p:cNvSpPr/>
          <p:nvPr/>
        </p:nvSpPr>
        <p:spPr>
          <a:xfrm>
            <a:off x="404004" y="0"/>
            <a:ext cx="8336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TERMOGRAFICZNA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60" y="4931876"/>
            <a:ext cx="60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Na zdjęciu widoczny jest brak elementów termoizolacji. Według naszej oceny są to źle wykonane prace budowlane.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9922"/>
            <a:ext cx="2779515" cy="25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68144" y="1696008"/>
            <a:ext cx="3048000" cy="1854200"/>
            <a:chOff x="6180" y="-616"/>
            <a:chExt cx="4800" cy="292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188" y="-609"/>
              <a:ext cx="4785" cy="2905"/>
              <a:chOff x="6188" y="-609"/>
              <a:chExt cx="4785" cy="290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6188" y="-609"/>
                <a:ext cx="4785" cy="2905"/>
              </a:xfrm>
              <a:custGeom>
                <a:avLst/>
                <a:gdLst>
                  <a:gd name="T0" fmla="+- 0 6188 6188"/>
                  <a:gd name="T1" fmla="*/ T0 w 4785"/>
                  <a:gd name="T2" fmla="+- 0 -609 -609"/>
                  <a:gd name="T3" fmla="*/ -609 h 2905"/>
                  <a:gd name="T4" fmla="+- 0 10973 6188"/>
                  <a:gd name="T5" fmla="*/ T4 w 4785"/>
                  <a:gd name="T6" fmla="+- 0 -609 -609"/>
                  <a:gd name="T7" fmla="*/ -609 h 2905"/>
                  <a:gd name="T8" fmla="+- 0 10973 6188"/>
                  <a:gd name="T9" fmla="*/ T8 w 4785"/>
                  <a:gd name="T10" fmla="+- 0 2296 -609"/>
                  <a:gd name="T11" fmla="*/ 2296 h 2905"/>
                  <a:gd name="T12" fmla="+- 0 6188 6188"/>
                  <a:gd name="T13" fmla="*/ T12 w 4785"/>
                  <a:gd name="T14" fmla="+- 0 2296 -609"/>
                  <a:gd name="T15" fmla="*/ 2296 h 2905"/>
                  <a:gd name="T16" fmla="+- 0 6188 6188"/>
                  <a:gd name="T17" fmla="*/ T16 w 4785"/>
                  <a:gd name="T18" fmla="+- 0 -609 -609"/>
                  <a:gd name="T19" fmla="*/ -609 h 29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785" h="2905">
                    <a:moveTo>
                      <a:pt x="0" y="0"/>
                    </a:moveTo>
                    <a:lnTo>
                      <a:pt x="4785" y="0"/>
                    </a:lnTo>
                    <a:lnTo>
                      <a:pt x="4785" y="2905"/>
                    </a:lnTo>
                    <a:lnTo>
                      <a:pt x="0" y="29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5" y="-601"/>
                <a:ext cx="4770" cy="2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" y="1700453"/>
            <a:ext cx="8127551" cy="42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Prostokąt 24"/>
          <p:cNvSpPr/>
          <p:nvPr/>
        </p:nvSpPr>
        <p:spPr>
          <a:xfrm>
            <a:off x="0" y="645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TERMOGRAFICZNA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203849" y="3943993"/>
            <a:ext cx="2669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Widoczne na zdjęciu przegrody i mostki cieplne na łączeniach pięter, w naszej ocenie są efektem złych prac budowlanych.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18" y="3607786"/>
            <a:ext cx="3178382" cy="29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514118" cy="364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36496" cy="463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3989" y="0"/>
            <a:ext cx="62782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TERMOGRAFICZNA</a:t>
            </a:r>
            <a:endParaRPr lang="pl-PL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47864" y="3642247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Szczytowa ściana budynku wykazuje duże defekty termiczne. Wynikiem tego jest to, że sale 206, 106 i 6 są najzimniejsze w opinii uczniów.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68474"/>
            <a:ext cx="3496535" cy="24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4" y="3371288"/>
            <a:ext cx="3623628" cy="21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" y="896868"/>
            <a:ext cx="3226839" cy="51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5968" y="0"/>
            <a:ext cx="8336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TERMOGRAFICZNA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64288" y="1268760"/>
            <a:ext cx="1979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Na zdjęciu widoczny jest zaciek lub zła izolacja (jej brak). Jest to jedna z zimniejszych </a:t>
            </a:r>
            <a:r>
              <a:rPr lang="pl-PL" b="1" dirty="0" err="1" smtClean="0">
                <a:solidFill>
                  <a:srgbClr val="FF0000"/>
                </a:solidFill>
              </a:rPr>
              <a:t>sal</a:t>
            </a:r>
            <a:r>
              <a:rPr lang="pl-PL" b="1" dirty="0" smtClean="0">
                <a:solidFill>
                  <a:srgbClr val="FF0000"/>
                </a:solidFill>
              </a:rPr>
              <a:t> w budynku (206).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37" y="47843"/>
            <a:ext cx="3257143" cy="31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99695"/>
            <a:ext cx="42576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76" y="2823531"/>
            <a:ext cx="96490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-15542" y="47843"/>
            <a:ext cx="56573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TERMOGRAFICZNA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418" y="1700808"/>
            <a:ext cx="72913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93628" y="1700808"/>
            <a:ext cx="2796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Zdjęcie przedstawia ścianę łączącą sale 203 i 202 (nie są to sale szczytowe). Przedstawiony na ścianie zaciek jest widoczny również z drugiej strony, co spowodowane może być wadą budowlaną lub przeciekającym stropem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9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5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 </a:t>
            </a:r>
            <a:r>
              <a:rPr lang="pl-PL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TERMOGRAFICZNA</a:t>
            </a:r>
            <a: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880320" cy="458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48" y="620688"/>
            <a:ext cx="37242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28" y="3033755"/>
            <a:ext cx="338979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131840" y="1052736"/>
            <a:ext cx="231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Zdjęcie przedstawia nieszczelność okien. Jest to jeden z wielu przypadków. Prawdopodobnie jest to wynik źle wykonanej stolarki okiennej. Wady budowlane i nieprawidłowe eksploatowanie przyczyniły się do zniszczenia materiałów drzewnych.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Badanie termowizyjne wykazało, że przegrody zewnętrzne budynku i szyby </a:t>
            </a:r>
            <a:r>
              <a:rPr lang="pl-PL" dirty="0" smtClean="0"/>
              <a:t>okien charakteryzują </a:t>
            </a:r>
            <a:r>
              <a:rPr lang="pl-PL" dirty="0"/>
              <a:t>się zaniżonymi parametrami izolacyjności cieplnej. Stwierdzono zawilgocenia na ścianach łączących sale 203 z 202.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79903" y="332656"/>
            <a:ext cx="758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WYNIKI NASZYCH BADAŃ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820" y="175432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Wskazana byłaby ciągła kontrola wilgotności względnej powietrza i ocieplenie budynku.</a:t>
            </a:r>
          </a:p>
          <a:p>
            <a:pPr marL="0" indent="0">
              <a:buNone/>
            </a:pPr>
            <a:r>
              <a:rPr lang="pl-PL" dirty="0"/>
              <a:t>Na termogramach  widać charakterystyczne znaki ubytków w ociepleniu budynku.</a:t>
            </a:r>
          </a:p>
          <a:p>
            <a:pPr marL="0" indent="0">
              <a:buNone/>
            </a:pPr>
            <a:r>
              <a:rPr lang="pl-PL" dirty="0"/>
              <a:t>W naszej opinii, wskazane byłoby poprawienie izolacji termicznej ścian zewnętrznych </a:t>
            </a:r>
            <a:r>
              <a:rPr lang="pl-PL" dirty="0" smtClean="0"/>
              <a:t>oraz zlikwidowanie </a:t>
            </a:r>
            <a:r>
              <a:rPr lang="pl-PL" dirty="0"/>
              <a:t>powstałych zacieków miedzy salami 203 z 202 i rogu pokoju nauczycielskiego od strony sali 201.  Takie działanie w połączeniu z obniżeniem wilgotności powietrza powinno zdecydowanie poprawić parametry budynku szkolnego, zatrzymać postępującą dewastację materiałów budowlanych, oraz ograniczyć nadmierne koszty ogrzewania.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39577" y="0"/>
            <a:ext cx="6076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WNIOSKI Z ANALIZY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CIEPŁOWNICZEJ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Przygotowanie do 30.04.2013 r. trzydziestu ponadgimnazjalnych szkół zawodowych z województwa wielkopolskiego do poszerzenia oferty edukacyjnej o nowy kierunek </a:t>
            </a:r>
            <a:r>
              <a:rPr lang="pl-PL" b="1" dirty="0"/>
              <a:t>- </a:t>
            </a:r>
            <a:r>
              <a:rPr lang="pl-PL" b="1" i="1" dirty="0">
                <a:solidFill>
                  <a:schemeClr val="accent1">
                    <a:lumMod val="50000"/>
                  </a:schemeClr>
                </a:solidFill>
              </a:rPr>
              <a:t>technik urządzeń i systemów energetyki odnawialnej</a:t>
            </a:r>
            <a:r>
              <a:rPr lang="pl-PL" dirty="0"/>
              <a:t>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424944" y="188640"/>
            <a:ext cx="4294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 PROJEKTU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8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627784" y="2060848"/>
            <a:ext cx="6732240" cy="2448272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/>
              <a:t>Załącznik 1 </a:t>
            </a:r>
            <a:r>
              <a:rPr lang="pl-PL" sz="2800" b="1" dirty="0">
                <a:hlinkClick r:id="rId2" action="ppaction://hlinkfile"/>
              </a:rPr>
              <a:t>Termowizja wewnątrz ul. </a:t>
            </a:r>
            <a:r>
              <a:rPr lang="pl-PL" sz="2800" b="1" dirty="0" smtClean="0">
                <a:hlinkClick r:id="rId2" action="ppaction://hlinkfile"/>
              </a:rPr>
              <a:t>Tuwima</a:t>
            </a:r>
            <a:endParaRPr lang="pl-PL" sz="2800" b="1" dirty="0" smtClean="0"/>
          </a:p>
          <a:p>
            <a:pPr algn="l"/>
            <a:r>
              <a:rPr lang="pl-PL" sz="2000" dirty="0" smtClean="0"/>
              <a:t>Załącznik 2 </a:t>
            </a:r>
            <a:r>
              <a:rPr lang="pl-PL" sz="2800" b="1" dirty="0">
                <a:hlinkClick r:id="rId3" action="ppaction://hlinkfile"/>
              </a:rPr>
              <a:t>Termowizja z zewnątrz ul. Tuwima</a:t>
            </a:r>
            <a:endParaRPr lang="pl-PL" sz="2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5003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ZAŁĄCZNIKI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8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754326"/>
            <a:ext cx="8229600" cy="43718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Zajęcia projektowe odbywały się od 12 listopada 2012 do 18 marca 2013.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91680" y="0"/>
            <a:ext cx="54441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HARMONOGRAM 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SPOTKAŃ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2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Magdalena Mróz i Mikołaj Kosowicz – uczniowie wykonywali zdjęcia kamerą termowizyjną FLIR oraz aparatem cyfrowym , niezbędne do dalszej pracy</a:t>
            </a:r>
          </a:p>
          <a:p>
            <a:r>
              <a:rPr lang="pl-PL" dirty="0"/>
              <a:t>Dawid Szpruta  i Adam Maciejewski – analiza zdjęć w programie FLIR TOOLs ( segregacja, opis zdjęć wykonanych dwoma metodami)</a:t>
            </a:r>
          </a:p>
          <a:p>
            <a:r>
              <a:rPr lang="pl-PL" dirty="0"/>
              <a:t>Jakub Skrzypczak i Aleksander Gendera – wykonanie raportu opisowego, dokonanie obliczeń oraz analiza kilku wybranych zdjęć ukazujących badany problem.</a:t>
            </a:r>
          </a:p>
          <a:p>
            <a:r>
              <a:rPr lang="pl-PL" dirty="0"/>
              <a:t>Prezentacja jest wynikiem pracy całej grupy</a:t>
            </a:r>
            <a:r>
              <a:rPr lang="pl-PL" dirty="0" smtClean="0"/>
              <a:t>.</a:t>
            </a:r>
          </a:p>
          <a:p>
            <a:r>
              <a:rPr lang="pl-PL" dirty="0" smtClean="0"/>
              <a:t>Opiekun grupy: mgr inż. Katarzyna Winiarska</a:t>
            </a:r>
            <a:endParaRPr lang="pl-PL" dirty="0"/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407399" y="188640"/>
            <a:ext cx="6324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GRUPA PROJEKTOWA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7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zajęciach pozalekcyjnych brało udział 12 osób. Uczniowie i Uczennice zostali wybrani  spośród 20 chętnych. Zajęcia realizowane były w wymiarze 50 godzin według ustalonego harmonogramu. Tematyka realizowanych zajęć obejmowała zagadnienia OZE. W ostatniej fazie projektu Uczniowie i Uczennice zostali podzieleni na dwie grupy, które przygotowały prace konkursowe. </a:t>
            </a:r>
          </a:p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660" y="404664"/>
            <a:ext cx="9155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ZAJĘCIA W RAMACH PROJEKTU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6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Celem naszej pracy jest pokazanie wad obiektu budowlanego.</a:t>
            </a:r>
          </a:p>
          <a:p>
            <a:pPr marL="0" indent="0">
              <a:buNone/>
            </a:pPr>
            <a:r>
              <a:rPr lang="pl-PL" dirty="0"/>
              <a:t>Naszym głównym założeniem jest </a:t>
            </a:r>
            <a:r>
              <a:rPr lang="pl-PL" dirty="0" smtClean="0"/>
              <a:t>też przedstawienie problemu</a:t>
            </a:r>
            <a:r>
              <a:rPr lang="pl-PL" dirty="0"/>
              <a:t>, który odczuwamy na codzień,  społeczności uczniowskiej oraz dyrekcji szkoły. Mamy też nadzieję, że nasz raport umożliwi, w niedalekiej przyszłości , podjęcie odpowiednich kroków, by budynek przy ulicy Tuwima ocieplić.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-71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 PRACY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Obiektem badania był budynek przy ulicy Tuwima. Sale lekcyjne od </a:t>
            </a:r>
            <a:r>
              <a:rPr lang="pl-PL" dirty="0"/>
              <a:t>dłuższego czasu </a:t>
            </a:r>
            <a:r>
              <a:rPr lang="pl-PL" dirty="0" smtClean="0"/>
              <a:t>(w okresie zimowym) zaczynają </a:t>
            </a:r>
            <a:r>
              <a:rPr lang="pl-PL" dirty="0"/>
              <a:t>być zmorą dla uczniów i nauczycieli. A wszystko to wina „uciekającego ciepła</a:t>
            </a:r>
            <a:r>
              <a:rPr lang="pl-PL" dirty="0" smtClean="0"/>
              <a:t>”. Są klasy </a:t>
            </a:r>
            <a:r>
              <a:rPr lang="pl-PL" dirty="0"/>
              <a:t>d</a:t>
            </a:r>
            <a:r>
              <a:rPr lang="pl-PL" dirty="0" smtClean="0"/>
              <a:t>o </a:t>
            </a:r>
            <a:r>
              <a:rPr lang="pl-PL" dirty="0"/>
              <a:t>których uczniowie wchodząc mówią – GROBOWIEC. Nie zawsze zimno jest wynikiem wietrzenia sal przy niskich temperaturach zewnętrznych. Ciężko jednak czasem „wysiedzieć” w ławce przez 45 </a:t>
            </a:r>
            <a:r>
              <a:rPr lang="pl-PL" dirty="0" smtClean="0"/>
              <a:t>minut. </a:t>
            </a:r>
          </a:p>
          <a:p>
            <a:pPr marL="0" indent="0">
              <a:buNone/>
            </a:pPr>
            <a:r>
              <a:rPr lang="pl-PL" dirty="0" smtClean="0"/>
              <a:t>Dlatego </a:t>
            </a:r>
            <a:r>
              <a:rPr lang="pl-PL" dirty="0"/>
              <a:t>postanowiliśmy „zbadać” sprawę.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645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 PRACY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9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-24923" y="1412776"/>
            <a:ext cx="9144000" cy="5173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P</a:t>
            </a:r>
            <a:r>
              <a:rPr lang="pl-PL" sz="4400" dirty="0" smtClean="0"/>
              <a:t>romieniowanie podczerwone – </a:t>
            </a:r>
            <a:r>
              <a:rPr lang="pl-PL" sz="4400" dirty="0" smtClean="0"/>
              <a:t>promieniowanie elektromagnetyczne </a:t>
            </a:r>
            <a:r>
              <a:rPr lang="pl-PL" sz="4400" dirty="0"/>
              <a:t>o długości fal pomiędzy światłem widzialnym a falami radiowymi. Oznacza to zakres od 780 </a:t>
            </a:r>
            <a:r>
              <a:rPr lang="pl-PL" sz="4400" dirty="0" err="1"/>
              <a:t>nm</a:t>
            </a:r>
            <a:r>
              <a:rPr lang="pl-PL" sz="4400" dirty="0"/>
              <a:t> </a:t>
            </a:r>
            <a:r>
              <a:rPr lang="pl-PL" sz="4400" dirty="0" smtClean="0"/>
              <a:t>do 1mm</a:t>
            </a:r>
            <a:r>
              <a:rPr lang="pl-PL" sz="4400" dirty="0"/>
              <a:t>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29263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TO JEST PODCZERWIEŃ?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6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328</TotalTime>
  <Words>1153</Words>
  <Application>Microsoft Office PowerPoint</Application>
  <PresentationFormat>Pokaz na ekranie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Introducing PowerPoint 2010</vt:lpstr>
      <vt:lpstr>Zespół Szkół Zawodowych im. Powstańców Wielkopolskich w Gostyniu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TO JEST PODCZERWIEŃ?</vt:lpstr>
      <vt:lpstr>CO TO JEST TERMOWIZJA?</vt:lpstr>
      <vt:lpstr>CO TO JEST TERMOGRAFIA?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i jak badaliśmy 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TERMOGRAFICZNA </vt:lpstr>
      <vt:lpstr>Prezentacja programu PowerPoint</vt:lpstr>
      <vt:lpstr>Prezentacja programu PowerPoint</vt:lpstr>
      <vt:lpstr>ZAŁĄCZNIKI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Zawodowych im. Powstańców Wielkopolskich w Gostyniu</dc:title>
  <dc:creator>oze</dc:creator>
  <cp:lastModifiedBy>Kasia</cp:lastModifiedBy>
  <cp:revision>24</cp:revision>
  <dcterms:created xsi:type="dcterms:W3CDTF">2013-03-18T14:47:54Z</dcterms:created>
  <dcterms:modified xsi:type="dcterms:W3CDTF">2013-03-23T22:10:23Z</dcterms:modified>
</cp:coreProperties>
</file>